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72" r:id="rId4"/>
    <p:sldId id="268" r:id="rId5"/>
    <p:sldId id="266" r:id="rId6"/>
    <p:sldId id="267" r:id="rId7"/>
    <p:sldId id="270" r:id="rId8"/>
    <p:sldId id="258" r:id="rId9"/>
    <p:sldId id="259" r:id="rId10"/>
    <p:sldId id="269" r:id="rId11"/>
    <p:sldId id="262" r:id="rId12"/>
    <p:sldId id="265" r:id="rId13"/>
    <p:sldId id="26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84162" autoAdjust="0"/>
  </p:normalViewPr>
  <p:slideViewPr>
    <p:cSldViewPr snapToGrid="0">
      <p:cViewPr varScale="1">
        <p:scale>
          <a:sx n="96" d="100"/>
          <a:sy n="96" d="100"/>
        </p:scale>
        <p:origin x="111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13F5F62-079A-40F7-9183-ABAA74FE7312}" type="datetimeFigureOut">
              <a:rPr lang="en-US" smtClean="0"/>
              <a:t>11/6/2021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AD4381-F104-400B-9CB4-51B9BE015C7C}" type="slidenum">
              <a:rPr lang="en-US" smtClean="0"/>
              <a:t>‹#›</a:t>
            </a:fld>
            <a:endParaRPr lang="en-US"/>
          </a:p>
        </p:txBody>
      </p:sp>
    </p:spTree>
    <p:extLst>
      <p:ext uri="{BB962C8B-B14F-4D97-AF65-F5344CB8AC3E}">
        <p14:creationId xmlns:p14="http://schemas.microsoft.com/office/powerpoint/2010/main" val="4539088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Netflix is an entertainment company, headquartered in Los Gatos, California. Netflix offers monthly subscriptions to customers who in turn are able to stream unlimited movie and TV shows. The company started out as a rent by mail service for DVDs where fee structures were tied to how many movies were allowed out at one time. Customers could choose what movies they wanted online and they were mailed to them in red envelopes which included a postage paid envelope to mail the movie back once they were done. (Mahtani, 2021).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2</a:t>
            </a:fld>
            <a:endParaRPr lang="en-US"/>
          </a:p>
        </p:txBody>
      </p:sp>
    </p:spTree>
    <p:extLst>
      <p:ext uri="{BB962C8B-B14F-4D97-AF65-F5344CB8AC3E}">
        <p14:creationId xmlns:p14="http://schemas.microsoft.com/office/powerpoint/2010/main" val="36025164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As a society we value the privacy and the protection of our way of life. Most people would like to have at least some control over what information is available on them. They certainly do not want their personal information to be accessible to just anyone no matter how menial it may seem (Hoven et al, 2019).</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11</a:t>
            </a:fld>
            <a:endParaRPr lang="en-US"/>
          </a:p>
        </p:txBody>
      </p:sp>
    </p:spTree>
    <p:extLst>
      <p:ext uri="{BB962C8B-B14F-4D97-AF65-F5344CB8AC3E}">
        <p14:creationId xmlns:p14="http://schemas.microsoft.com/office/powerpoint/2010/main" val="27400843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In conclusion, this dataset provides the ability to cut costs by determining exactly what viewers are looking for, coupled with the ability to make meaningful suggestions of what to watch next. These factors are what set Netflix apart from the competition. This knowledge will assist the company in making informed business decisions that will boost the profitability of the company. </a:t>
            </a:r>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12</a:t>
            </a:fld>
            <a:endParaRPr lang="en-US"/>
          </a:p>
        </p:txBody>
      </p:sp>
    </p:spTree>
    <p:extLst>
      <p:ext uri="{BB962C8B-B14F-4D97-AF65-F5344CB8AC3E}">
        <p14:creationId xmlns:p14="http://schemas.microsoft.com/office/powerpoint/2010/main" val="27077321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3</a:t>
            </a:fld>
            <a:endParaRPr lang="en-US"/>
          </a:p>
        </p:txBody>
      </p:sp>
    </p:spTree>
    <p:extLst>
      <p:ext uri="{BB962C8B-B14F-4D97-AF65-F5344CB8AC3E}">
        <p14:creationId xmlns:p14="http://schemas.microsoft.com/office/powerpoint/2010/main" val="24491448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45720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Netflix generates a substantial amount of data on their viewers and utilizes that data to improve the platform by making better suggestions based upon algorithms setup consistent with how previous shows were viewed and rated by the viewer. These ratings are also used to determine what content to add in the future so that the company can maintain their current customer base in addition to adding more customers.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 a streaming market where competition is growing a rapid pace, generating and understanding the data coming in is important to stay ahead of the competition. Netflix’s model itself is easily copied; in simplest terms, offer tv shows and movies on demand for a nominal cost. The ability to cut costs by determining exactly what viewers are looking for, coupled with the ability to make meaningful suggestions of what to watch next is what sets Netflix apart from the competition.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4</a:t>
            </a:fld>
            <a:endParaRPr lang="en-US"/>
          </a:p>
        </p:txBody>
      </p:sp>
    </p:spTree>
    <p:extLst>
      <p:ext uri="{BB962C8B-B14F-4D97-AF65-F5344CB8AC3E}">
        <p14:creationId xmlns:p14="http://schemas.microsoft.com/office/powerpoint/2010/main" val="2909900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company can use the dataset to determine any gaps in genres that may be missing from the streaming service. This will lead to a well-rounded library, which includes something for everyone in the family. The dataset can also be utilized to determine the genres that are rated the best by their viewers to determine what content to add to their streaming service. Based upon past ratings it will be determined what the likelihood of the user rating will be. Within the rating level it will be determined if any keywords trigger a better rating from the viewers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This knowledge will assist the company in making informed business decisions that will boost the profitability of the company. When creating new content, it could be determined if spending extra money to bring in certain actors would be beneficial based upon prior ratings of movies with the same actors. The data can also tell the story of what genres are enjoyed most by the viewers so the company can focus on adding and creating content that aligns with what their customers are looking for.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5</a:t>
            </a:fld>
            <a:endParaRPr lang="en-US"/>
          </a:p>
        </p:txBody>
      </p:sp>
    </p:spTree>
    <p:extLst>
      <p:ext uri="{BB962C8B-B14F-4D97-AF65-F5344CB8AC3E}">
        <p14:creationId xmlns:p14="http://schemas.microsoft.com/office/powerpoint/2010/main" val="1957476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It is important to resist the temptation to find, build, and deploy resolutions without first understanding what the context is in which the problem exists (Nelson, 2018). </a:t>
            </a:r>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6</a:t>
            </a:fld>
            <a:endParaRPr lang="en-US"/>
          </a:p>
        </p:txBody>
      </p:sp>
    </p:spTree>
    <p:extLst>
      <p:ext uri="{BB962C8B-B14F-4D97-AF65-F5344CB8AC3E}">
        <p14:creationId xmlns:p14="http://schemas.microsoft.com/office/powerpoint/2010/main" val="36794969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7</a:t>
            </a:fld>
            <a:endParaRPr lang="en-US"/>
          </a:p>
        </p:txBody>
      </p:sp>
    </p:spTree>
    <p:extLst>
      <p:ext uri="{BB962C8B-B14F-4D97-AF65-F5344CB8AC3E}">
        <p14:creationId xmlns:p14="http://schemas.microsoft.com/office/powerpoint/2010/main" val="8830154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Times New Roman" panose="02020603050405020304" pitchFamily="18" charset="0"/>
                <a:ea typeface="Calibri" panose="020F0502020204030204" pitchFamily="34" charset="0"/>
              </a:rPr>
              <a:t>As can be seen in the box plot, Movies and TV shows have higher user ratings with TV shows having a few outliers with low ratings. This would cause the null hypothesis to be rejected and the alternate hypothesis to be accepted. It is with this data that a recommendation should be made to put an emphasis on mature rated content. There should not be an exclusive focus on mature content as the main goal is to provide content for people of all ages and background. However, there should be a slight emphasis on adding mature content. </a:t>
            </a:r>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8</a:t>
            </a:fld>
            <a:endParaRPr lang="en-US"/>
          </a:p>
        </p:txBody>
      </p:sp>
    </p:spTree>
    <p:extLst>
      <p:ext uri="{BB962C8B-B14F-4D97-AF65-F5344CB8AC3E}">
        <p14:creationId xmlns:p14="http://schemas.microsoft.com/office/powerpoint/2010/main" val="32708462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pie chart in shows that TV-14 shows make up a majority of the content on Netflix. While they are rated in the higher spectrum, there are other ratings that are rated higher by users that are underserved.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A8AD4381-F104-400B-9CB4-51B9BE015C7C}" type="slidenum">
              <a:rPr lang="en-US" smtClean="0"/>
              <a:t>9</a:t>
            </a:fld>
            <a:endParaRPr lang="en-US"/>
          </a:p>
        </p:txBody>
      </p:sp>
    </p:spTree>
    <p:extLst>
      <p:ext uri="{BB962C8B-B14F-4D97-AF65-F5344CB8AC3E}">
        <p14:creationId xmlns:p14="http://schemas.microsoft.com/office/powerpoint/2010/main" val="32031194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 series modeling that is being used is an Arima (3,1,1). The time series model shows that movies are being added at a more rapid pace than that tv shows. As can be seen by the time series chart, both Movies and TV shows are being added at a rapid pace. Movies are being added at a greater frequency and this is projected to be continued into 2022.</a:t>
            </a:r>
          </a:p>
        </p:txBody>
      </p:sp>
      <p:sp>
        <p:nvSpPr>
          <p:cNvPr id="4" name="Slide Number Placeholder 3"/>
          <p:cNvSpPr>
            <a:spLocks noGrp="1"/>
          </p:cNvSpPr>
          <p:nvPr>
            <p:ph type="sldNum" sz="quarter" idx="5"/>
          </p:nvPr>
        </p:nvSpPr>
        <p:spPr/>
        <p:txBody>
          <a:bodyPr/>
          <a:lstStyle/>
          <a:p>
            <a:fld id="{A8AD4381-F104-400B-9CB4-51B9BE015C7C}" type="slidenum">
              <a:rPr lang="en-US" smtClean="0"/>
              <a:t>10</a:t>
            </a:fld>
            <a:endParaRPr lang="en-US"/>
          </a:p>
        </p:txBody>
      </p:sp>
    </p:spTree>
    <p:extLst>
      <p:ext uri="{BB962C8B-B14F-4D97-AF65-F5344CB8AC3E}">
        <p14:creationId xmlns:p14="http://schemas.microsoft.com/office/powerpoint/2010/main" val="28403762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0C041-E27A-4E57-9C24-D1A7EB0F8B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99CC61-09D7-4A4B-A828-94C0D044CB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23FA359-B298-45F0-BD03-CEF80BF431F3}"/>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1B39C2C2-F3F8-452B-9940-CB8B7288F3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A26C57-BD92-432A-9297-366D0BDB2656}"/>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0196542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B5F66D-0FC7-4C5A-8E4A-B10DD427C6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C3C2691-6CD1-4004-A637-C824D05F0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A80DA-62AB-43A9-A40C-058585F96A7B}"/>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202B5F51-FB70-46D9-BD4B-82DE3A7E1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99382A-99BD-4960-A1C5-7565A64B6B23}"/>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2963431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78D7EF5-F0BE-4B78-B8CF-8733503C34F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B4FAE12-0642-41EB-9D30-6CA220FC687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071E0C-EE1B-4323-8654-287B9C072EFA}"/>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BDEE9194-5224-4531-8C8F-C99BE6BA23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E8BD7C-CE79-4A30-B745-21216F273F81}"/>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9287728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1DADD-99AC-4822-B18F-3159BEB53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9DEAB93-5E33-436E-BA39-5C9C77AD20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9F2A48-0D16-486A-824F-92B953B7993C}"/>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A0BE8DB0-0488-4254-950D-8B02604E6D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EEFD9-5583-4386-8277-72F0A514FABA}"/>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4828299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7D2C8-B956-4057-9665-F7C706408A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7082798-C2C4-40FC-B630-C759743897B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DBB44C9-F032-4249-A744-7D7C62DD49F8}"/>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DC29EE2F-D526-4114-B954-C2873E319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0B6B19-CCE4-4342-959F-408FA0089442}"/>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550359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19E060-44DA-4FA1-9BD7-2516577EED2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9819A8-CABE-4BDE-BCB1-F10E1317898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F4C094A-119B-4B26-863E-6B899B8FAB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74F7D3B-37DE-41FE-AB84-9265278B8DC0}"/>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6" name="Footer Placeholder 5">
            <a:extLst>
              <a:ext uri="{FF2B5EF4-FFF2-40B4-BE49-F238E27FC236}">
                <a16:creationId xmlns:a16="http://schemas.microsoft.com/office/drawing/2014/main" id="{B9A2EDF4-F9AC-47DA-AA13-28F849D603A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3176B2A-EBB1-428A-A7B9-E46C757AB610}"/>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3866103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0F72DF-D7C2-45A1-BE75-9D4531F8E5B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7404A39-A6EE-4BF5-8D0B-359504DD3C1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25A8C13-9C88-4302-8926-AD461307DA7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97AB0C6-DFE3-45CC-96A2-5E968DC7B6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11A9452-827B-48CD-81F7-857676BFF3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C42C8F0-4664-45CD-98F0-5501053358C7}"/>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8" name="Footer Placeholder 7">
            <a:extLst>
              <a:ext uri="{FF2B5EF4-FFF2-40B4-BE49-F238E27FC236}">
                <a16:creationId xmlns:a16="http://schemas.microsoft.com/office/drawing/2014/main" id="{EA716204-E233-4021-A329-94F1795540C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04392FC-C559-4FFE-8151-8CCACD1FF452}"/>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5771672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9CCE73-E365-436A-8F60-56E99681C46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C8E423-416C-43DB-BD26-E18848787CD3}"/>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4" name="Footer Placeholder 3">
            <a:extLst>
              <a:ext uri="{FF2B5EF4-FFF2-40B4-BE49-F238E27FC236}">
                <a16:creationId xmlns:a16="http://schemas.microsoft.com/office/drawing/2014/main" id="{C996F948-BBA8-48C4-A5CE-F75CFA91A2C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335813-95B8-405F-97CF-E248068680E7}"/>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293429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06F6D29-2748-44B5-8C0C-65D4436731FE}"/>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3" name="Footer Placeholder 2">
            <a:extLst>
              <a:ext uri="{FF2B5EF4-FFF2-40B4-BE49-F238E27FC236}">
                <a16:creationId xmlns:a16="http://schemas.microsoft.com/office/drawing/2014/main" id="{3D313E26-C46A-43AE-A2BA-1072F44AA9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9FEAF06-DE29-4A54-9E84-B024582B5605}"/>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109511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4A7D04-AEBC-4111-9075-123C9A051F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5401E6D-0A36-42F7-BB56-40A84B1DCE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89CC1DB-DEEF-49B9-BB66-E595EA5971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59F2FA-7AE9-4D77-BEAE-A10D60DCFD84}"/>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6" name="Footer Placeholder 5">
            <a:extLst>
              <a:ext uri="{FF2B5EF4-FFF2-40B4-BE49-F238E27FC236}">
                <a16:creationId xmlns:a16="http://schemas.microsoft.com/office/drawing/2014/main" id="{25747D8C-4D0E-466A-9B7C-56140F9268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D4614E-3388-4D7F-A4CB-FA1F66D9BAD9}"/>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692577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DA0E7-D3D6-4E97-896D-713969F486E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08CB4E4-CB25-41AC-964A-78381B0274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2B7E0CC-5978-40FA-9B4D-3760018FED5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3022386-6934-4DF3-B2D3-4D76DE0F7AAB}"/>
              </a:ext>
            </a:extLst>
          </p:cNvPr>
          <p:cNvSpPr>
            <a:spLocks noGrp="1"/>
          </p:cNvSpPr>
          <p:nvPr>
            <p:ph type="dt" sz="half" idx="10"/>
          </p:nvPr>
        </p:nvSpPr>
        <p:spPr/>
        <p:txBody>
          <a:bodyPr/>
          <a:lstStyle/>
          <a:p>
            <a:fld id="{D8594355-03F1-4BD7-A1FA-505C0FAE374B}" type="datetimeFigureOut">
              <a:rPr lang="en-US" smtClean="0"/>
              <a:t>11/6/2021</a:t>
            </a:fld>
            <a:endParaRPr lang="en-US"/>
          </a:p>
        </p:txBody>
      </p:sp>
      <p:sp>
        <p:nvSpPr>
          <p:cNvPr id="6" name="Footer Placeholder 5">
            <a:extLst>
              <a:ext uri="{FF2B5EF4-FFF2-40B4-BE49-F238E27FC236}">
                <a16:creationId xmlns:a16="http://schemas.microsoft.com/office/drawing/2014/main" id="{4A931F3D-CC76-4F05-8CEE-7BA345E20B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369A0D6-BD6C-4658-9299-586959E49E0C}"/>
              </a:ext>
            </a:extLst>
          </p:cNvPr>
          <p:cNvSpPr>
            <a:spLocks noGrp="1"/>
          </p:cNvSpPr>
          <p:nvPr>
            <p:ph type="sldNum" sz="quarter" idx="12"/>
          </p:nvPr>
        </p:nvSpPr>
        <p:spPr/>
        <p:txBody>
          <a:bodyPr/>
          <a:lstStyle/>
          <a:p>
            <a:fld id="{3B107249-F227-4990-BC98-CA5702BB90E4}" type="slidenum">
              <a:rPr lang="en-US" smtClean="0"/>
              <a:t>‹#›</a:t>
            </a:fld>
            <a:endParaRPr lang="en-US"/>
          </a:p>
        </p:txBody>
      </p:sp>
    </p:spTree>
    <p:extLst>
      <p:ext uri="{BB962C8B-B14F-4D97-AF65-F5344CB8AC3E}">
        <p14:creationId xmlns:p14="http://schemas.microsoft.com/office/powerpoint/2010/main" val="10826868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82A7DC6-6DA2-4DE8-A556-5C2346D117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936E898-5DFC-4C54-A601-4861BE6175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D10916-16C6-4B6D-83C6-A8DC50EB7F5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594355-03F1-4BD7-A1FA-505C0FAE374B}" type="datetimeFigureOut">
              <a:rPr lang="en-US" smtClean="0"/>
              <a:t>11/6/2021</a:t>
            </a:fld>
            <a:endParaRPr lang="en-US"/>
          </a:p>
        </p:txBody>
      </p:sp>
      <p:sp>
        <p:nvSpPr>
          <p:cNvPr id="5" name="Footer Placeholder 4">
            <a:extLst>
              <a:ext uri="{FF2B5EF4-FFF2-40B4-BE49-F238E27FC236}">
                <a16:creationId xmlns:a16="http://schemas.microsoft.com/office/drawing/2014/main" id="{8FF0672A-A448-4630-9D4C-437EA0777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EE444D2-C0A7-404D-B5D2-8ECE71866C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107249-F227-4990-BC98-CA5702BB90E4}" type="slidenum">
              <a:rPr lang="en-US" smtClean="0"/>
              <a:t>‹#›</a:t>
            </a:fld>
            <a:endParaRPr lang="en-US"/>
          </a:p>
        </p:txBody>
      </p:sp>
    </p:spTree>
    <p:extLst>
      <p:ext uri="{BB962C8B-B14F-4D97-AF65-F5344CB8AC3E}">
        <p14:creationId xmlns:p14="http://schemas.microsoft.com/office/powerpoint/2010/main" val="40170909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8.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1.wdp"/></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1.wdp"/></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png"/><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png"/><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7.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531FE422-3E30-448A-A687-FEF13935C247}"/>
              </a:ext>
            </a:extLst>
          </p:cNvPr>
          <p:cNvSpPr>
            <a:spLocks noGrp="1"/>
          </p:cNvSpPr>
          <p:nvPr>
            <p:ph type="subTitle" idx="1"/>
          </p:nvPr>
        </p:nvSpPr>
        <p:spPr>
          <a:xfrm>
            <a:off x="5938345" y="4445878"/>
            <a:ext cx="6192193" cy="2191407"/>
          </a:xfrm>
          <a:effectLst>
            <a:outerShdw blurRad="50800" dist="38100" algn="l" rotWithShape="0">
              <a:prstClr val="black">
                <a:alpha val="35000"/>
              </a:prstClr>
            </a:outerShdw>
          </a:effectLst>
        </p:spPr>
        <p:txBody>
          <a:bodyPr>
            <a:normAutofit fontScale="70000" lnSpcReduction="20000"/>
          </a:bodyPr>
          <a:lstStyle/>
          <a:p>
            <a:r>
              <a:rPr lang="en-US" sz="4200" b="1" dirty="0"/>
              <a:t>Michael J Murray</a:t>
            </a:r>
          </a:p>
          <a:p>
            <a:r>
              <a:rPr lang="en-US" sz="4200" b="1" dirty="0"/>
              <a:t>Colorado State University Global</a:t>
            </a:r>
          </a:p>
          <a:p>
            <a:r>
              <a:rPr lang="en-US" sz="4200" b="1" dirty="0"/>
              <a:t>MIS581: Capstone</a:t>
            </a:r>
          </a:p>
          <a:p>
            <a:r>
              <a:rPr lang="en-US" sz="4200" b="1" dirty="0"/>
              <a:t>Dr. Kimberly Ford</a:t>
            </a:r>
          </a:p>
          <a:p>
            <a:r>
              <a:rPr lang="en-US" sz="4200" b="1" dirty="0"/>
              <a:t>November 7, 2021</a:t>
            </a:r>
          </a:p>
          <a:p>
            <a:endParaRPr lang="en-US" dirty="0"/>
          </a:p>
        </p:txBody>
      </p:sp>
      <p:sp>
        <p:nvSpPr>
          <p:cNvPr id="6" name="Title 5">
            <a:extLst>
              <a:ext uri="{FF2B5EF4-FFF2-40B4-BE49-F238E27FC236}">
                <a16:creationId xmlns:a16="http://schemas.microsoft.com/office/drawing/2014/main" id="{C2A13DFE-429D-421E-A5CB-42F088498AC2}"/>
              </a:ext>
            </a:extLst>
          </p:cNvPr>
          <p:cNvSpPr>
            <a:spLocks noGrp="1"/>
          </p:cNvSpPr>
          <p:nvPr>
            <p:ph type="ctrTitle"/>
          </p:nvPr>
        </p:nvSpPr>
        <p:spPr>
          <a:xfrm>
            <a:off x="1366345" y="1087820"/>
            <a:ext cx="9144000" cy="1324303"/>
          </a:xfrm>
          <a:effectLst>
            <a:outerShdw blurRad="50800" dist="38100" algn="l" rotWithShape="0">
              <a:prstClr val="black">
                <a:alpha val="92000"/>
              </a:prstClr>
            </a:outerShdw>
          </a:effectLst>
        </p:spPr>
        <p:txBody>
          <a:bodyPr/>
          <a:lstStyle/>
          <a:p>
            <a:r>
              <a:rPr lang="en-US" b="1" dirty="0"/>
              <a:t>Netflix Movies and TV Shows</a:t>
            </a:r>
          </a:p>
        </p:txBody>
      </p:sp>
    </p:spTree>
    <p:extLst>
      <p:ext uri="{BB962C8B-B14F-4D97-AF65-F5344CB8AC3E}">
        <p14:creationId xmlns:p14="http://schemas.microsoft.com/office/powerpoint/2010/main" val="6295733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D55DE7-514F-491A-91F7-458E286DAFAD}"/>
              </a:ext>
            </a:extLst>
          </p:cNvPr>
          <p:cNvPicPr>
            <a:picLocks noChangeAspect="1"/>
          </p:cNvPicPr>
          <p:nvPr/>
        </p:nvPicPr>
        <p:blipFill>
          <a:blip r:embed="rId5"/>
          <a:stretch>
            <a:fillRect/>
          </a:stretch>
        </p:blipFill>
        <p:spPr>
          <a:xfrm>
            <a:off x="1744717" y="297605"/>
            <a:ext cx="8702566" cy="6560395"/>
          </a:xfrm>
          <a:prstGeom prst="rect">
            <a:avLst/>
          </a:prstGeom>
        </p:spPr>
      </p:pic>
    </p:spTree>
    <p:extLst>
      <p:ext uri="{BB962C8B-B14F-4D97-AF65-F5344CB8AC3E}">
        <p14:creationId xmlns:p14="http://schemas.microsoft.com/office/powerpoint/2010/main" val="19845141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C8D85-3D2D-4D44-AB75-608FB6C20578}"/>
              </a:ext>
            </a:extLst>
          </p:cNvPr>
          <p:cNvSpPr>
            <a:spLocks noGrp="1"/>
          </p:cNvSpPr>
          <p:nvPr>
            <p:ph type="title"/>
          </p:nvPr>
        </p:nvSpPr>
        <p:spPr>
          <a:xfrm>
            <a:off x="712076" y="0"/>
            <a:ext cx="10515600" cy="1325563"/>
          </a:xfrm>
        </p:spPr>
        <p:txBody>
          <a:bodyPr/>
          <a:lstStyle/>
          <a:p>
            <a:pPr algn="ctr"/>
            <a:r>
              <a:rPr lang="en-US" b="1" dirty="0"/>
              <a:t>Ethical Concerns</a:t>
            </a:r>
          </a:p>
        </p:txBody>
      </p:sp>
      <p:sp>
        <p:nvSpPr>
          <p:cNvPr id="3" name="Content Placeholder 2">
            <a:extLst>
              <a:ext uri="{FF2B5EF4-FFF2-40B4-BE49-F238E27FC236}">
                <a16:creationId xmlns:a16="http://schemas.microsoft.com/office/drawing/2014/main" id="{FA1F1F56-9A2E-4332-9415-FC944D1456B9}"/>
              </a:ext>
            </a:extLst>
          </p:cNvPr>
          <p:cNvSpPr>
            <a:spLocks noGrp="1"/>
          </p:cNvSpPr>
          <p:nvPr>
            <p:ph idx="1"/>
          </p:nvPr>
        </p:nvSpPr>
        <p:spPr>
          <a:xfrm>
            <a:off x="754118" y="1325563"/>
            <a:ext cx="10515600" cy="4864648"/>
          </a:xfrm>
        </p:spPr>
        <p:txBody>
          <a:bodyPr>
            <a:normAutofit fontScale="85000" lnSpcReduction="10000"/>
          </a:bodyPr>
          <a:lstStyle/>
          <a:p>
            <a:pPr marL="0" marR="0" indent="457200">
              <a:lnSpc>
                <a:spcPct val="200000"/>
              </a:lnSpc>
              <a:spcBef>
                <a:spcPts val="0"/>
              </a:spcBef>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Collecting and utilizing data to improve user experience is a necessity as product overload could be enough to cause many users to give up searching for what show to watch next purely out of frustration. Netflix utilizes data based upon customer viewer preferences to deliver a seamless experience to their users. Having over 15,000 titles on their streaming service provides a great selection but makes figuring out what to watch difficult at times.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457200">
              <a:lnSpc>
                <a:spcPct val="200000"/>
              </a:lnSpc>
              <a:spcBef>
                <a:spcPts val="0"/>
              </a:spcBef>
              <a:spcAft>
                <a:spcPts val="1000"/>
              </a:spcAft>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The greater the time spent watching movies on Netflix decreases the likelihood of the user cancelling their service. Users can set up profiles that can filter out adult rated content as well as keep track of the shows you watch in addition to whether or not you enjoyed them, then recommend other titles that you might like. In order to remain profit, companies need to rely on data to make informed business decisions. Making original content or purchasing content that is not in line with what viewers preference could waste millions of dollars that would be difficult for Netflix to make up.</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823055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F02F518-7E17-40C7-860E-59A4F8CED5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63062"/>
            <a:ext cx="12192000" cy="6919264"/>
          </a:xfrm>
          <a:prstGeom prst="rect">
            <a:avLst/>
          </a:prstGeom>
        </p:spPr>
      </p:pic>
    </p:spTree>
    <p:extLst>
      <p:ext uri="{BB962C8B-B14F-4D97-AF65-F5344CB8AC3E}">
        <p14:creationId xmlns:p14="http://schemas.microsoft.com/office/powerpoint/2010/main" val="39475798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extLst>
              <a:ext uri="{BEBA8EAE-BF5A-486C-A8C5-ECC9F3942E4B}">
                <a14:imgProps xmlns:a14="http://schemas.microsoft.com/office/drawing/2010/main">
                  <a14:imgLayer r:embed="rId3">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57A2E-7846-4D7F-8203-C6C56362DE58}"/>
              </a:ext>
            </a:extLst>
          </p:cNvPr>
          <p:cNvSpPr>
            <a:spLocks noGrp="1"/>
          </p:cNvSpPr>
          <p:nvPr>
            <p:ph type="title"/>
          </p:nvPr>
        </p:nvSpPr>
        <p:spPr/>
        <p:txBody>
          <a:bodyPr/>
          <a:lstStyle/>
          <a:p>
            <a:pPr algn="ctr"/>
            <a:r>
              <a:rPr lang="en-US" b="1" dirty="0"/>
              <a:t>References</a:t>
            </a:r>
          </a:p>
        </p:txBody>
      </p:sp>
      <p:sp>
        <p:nvSpPr>
          <p:cNvPr id="3" name="Content Placeholder 2">
            <a:extLst>
              <a:ext uri="{FF2B5EF4-FFF2-40B4-BE49-F238E27FC236}">
                <a16:creationId xmlns:a16="http://schemas.microsoft.com/office/drawing/2014/main" id="{23841272-52F0-4A8B-B1BA-138E045F6B38}"/>
              </a:ext>
            </a:extLst>
          </p:cNvPr>
          <p:cNvSpPr>
            <a:spLocks noGrp="1"/>
          </p:cNvSpPr>
          <p:nvPr>
            <p:ph idx="1"/>
          </p:nvPr>
        </p:nvSpPr>
        <p:spPr/>
        <p:txBody>
          <a:bodyPr>
            <a:normAutofit fontScale="92500" lnSpcReduction="20000"/>
          </a:bodyPr>
          <a:lstStyle/>
          <a:p>
            <a:pPr marL="0" marR="0">
              <a:lnSpc>
                <a:spcPct val="115000"/>
              </a:lnSpc>
              <a:spcBef>
                <a:spcPts val="0"/>
              </a:spcBef>
              <a:spcAft>
                <a:spcPts val="1000"/>
              </a:spcAft>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Bansal, S. (2021, January 18). Netflix Movies and TV Shows. Retrieved from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15000"/>
              </a:lnSpc>
              <a:spcBef>
                <a:spcPts val="0"/>
              </a:spcBef>
              <a:spcAft>
                <a:spcPts val="1000"/>
              </a:spcAft>
              <a:buNone/>
            </a:pPr>
            <a:r>
              <a:rPr lang="en-US" sz="1700" dirty="0">
                <a:effectLst/>
                <a:latin typeface="Calibri" panose="020F0502020204030204" pitchFamily="34" charset="0"/>
                <a:ea typeface="Calibri" panose="020F0502020204030204" pitchFamily="34" charset="0"/>
                <a:cs typeface="Times New Roman" panose="02020603050405020304" pitchFamily="18" charset="0"/>
              </a:rPr>
              <a:t>                  </a:t>
            </a: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https://www.kaggle.com/shivamb/netflix-shows/discussion/241645</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700" dirty="0">
                <a:effectLst/>
                <a:latin typeface="Times New Roman" panose="02020603050405020304" pitchFamily="18" charset="0"/>
                <a:ea typeface="Calibri" panose="020F0502020204030204" pitchFamily="34" charset="0"/>
                <a:cs typeface="Times New Roman" panose="02020603050405020304" pitchFamily="18" charset="0"/>
              </a:rPr>
              <a:t>Mahtani, S. M. (2021). Netflix, Inc. </a:t>
            </a:r>
            <a:r>
              <a:rPr lang="en-US" sz="1700" i="1" dirty="0">
                <a:effectLst/>
                <a:latin typeface="Times New Roman" panose="02020603050405020304" pitchFamily="18" charset="0"/>
                <a:ea typeface="Calibri" panose="020F0502020204030204" pitchFamily="34" charset="0"/>
                <a:cs typeface="Times New Roman" panose="02020603050405020304" pitchFamily="18" charset="0"/>
              </a:rPr>
              <a:t>Salem Press Encyclopedia</a:t>
            </a: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a:t>
            </a:r>
          </a:p>
          <a:p>
            <a:endParaRPr lang="en-US" sz="17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nSpc>
                <a:spcPct val="115000"/>
              </a:lnSpc>
              <a:spcBef>
                <a:spcPts val="0"/>
              </a:spcBef>
              <a:spcAft>
                <a:spcPts val="1000"/>
              </a:spcAft>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Nelson, G. S. (2018). </a:t>
            </a:r>
            <a:r>
              <a:rPr lang="en-US" sz="1700" i="1" dirty="0">
                <a:effectLst/>
                <a:latin typeface="Times New Roman" panose="02020603050405020304" pitchFamily="18" charset="0"/>
                <a:ea typeface="Calibri" panose="020F0502020204030204" pitchFamily="34" charset="0"/>
                <a:cs typeface="Times New Roman" panose="02020603050405020304" pitchFamily="18" charset="0"/>
              </a:rPr>
              <a:t>The analytics lifecycle toolkit: A practical guide for an effective analytics </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r>
              <a:rPr lang="en-US" sz="1700" i="1" dirty="0">
                <a:effectLst/>
                <a:latin typeface="Times New Roman" panose="02020603050405020304" pitchFamily="18" charset="0"/>
                <a:ea typeface="Calibri" panose="020F0502020204030204" pitchFamily="34" charset="0"/>
              </a:rPr>
              <a:t>                  capability</a:t>
            </a:r>
            <a:r>
              <a:rPr lang="en-US" sz="1700" dirty="0">
                <a:effectLst/>
                <a:latin typeface="Times New Roman" panose="02020603050405020304" pitchFamily="18" charset="0"/>
                <a:ea typeface="Calibri" panose="020F0502020204030204" pitchFamily="34" charset="0"/>
              </a:rPr>
              <a:t>. Hoboken, NJ: John Wiley &amp; Sons</a:t>
            </a:r>
          </a:p>
          <a:p>
            <a:pPr marL="0" indent="0">
              <a:buNone/>
            </a:pPr>
            <a:endParaRPr lang="en-US" sz="1700" dirty="0">
              <a:effectLst/>
              <a:latin typeface="Times New Roman" panose="02020603050405020304" pitchFamily="18" charset="0"/>
              <a:ea typeface="Calibri" panose="020F0502020204030204" pitchFamily="34" charset="0"/>
            </a:endParaRPr>
          </a:p>
          <a:p>
            <a:pPr marL="0" marR="0">
              <a:lnSpc>
                <a:spcPct val="115000"/>
              </a:lnSpc>
              <a:spcBef>
                <a:spcPts val="0"/>
              </a:spcBef>
              <a:spcAft>
                <a:spcPts val="1000"/>
              </a:spcAft>
            </a:pPr>
            <a:r>
              <a:rPr lang="en-US" sz="1700" dirty="0">
                <a:effectLst/>
                <a:latin typeface="Times New Roman" panose="02020603050405020304" pitchFamily="18" charset="0"/>
                <a:ea typeface="Times New Roman" panose="02020603050405020304" pitchFamily="18" charset="0"/>
                <a:cs typeface="Times New Roman" panose="02020603050405020304" pitchFamily="18" charset="0"/>
              </a:rPr>
              <a:t>Van Den Hoven, J., </a:t>
            </a:r>
            <a:r>
              <a:rPr lang="en-US" sz="1700" dirty="0" err="1">
                <a:effectLst/>
                <a:latin typeface="Times New Roman" panose="02020603050405020304" pitchFamily="18" charset="0"/>
                <a:ea typeface="Times New Roman" panose="02020603050405020304" pitchFamily="18" charset="0"/>
                <a:cs typeface="Times New Roman" panose="02020603050405020304" pitchFamily="18" charset="0"/>
              </a:rPr>
              <a:t>Blaauw</a:t>
            </a:r>
            <a:r>
              <a:rPr lang="en-US" sz="1700" dirty="0">
                <a:effectLst/>
                <a:latin typeface="Times New Roman" panose="02020603050405020304" pitchFamily="18" charset="0"/>
                <a:ea typeface="Times New Roman" panose="02020603050405020304" pitchFamily="18" charset="0"/>
                <a:cs typeface="Times New Roman" panose="02020603050405020304" pitchFamily="18" charset="0"/>
              </a:rPr>
              <a:t>, M., Pieters, W., &amp; </a:t>
            </a:r>
            <a:r>
              <a:rPr lang="en-US" sz="1700" dirty="0" err="1">
                <a:effectLst/>
                <a:latin typeface="Times New Roman" panose="02020603050405020304" pitchFamily="18" charset="0"/>
                <a:ea typeface="Times New Roman" panose="02020603050405020304" pitchFamily="18" charset="0"/>
                <a:cs typeface="Times New Roman" panose="02020603050405020304" pitchFamily="18" charset="0"/>
              </a:rPr>
              <a:t>Warnier</a:t>
            </a:r>
            <a:r>
              <a:rPr lang="en-US" sz="1700" dirty="0">
                <a:effectLst/>
                <a:latin typeface="Times New Roman" panose="02020603050405020304" pitchFamily="18" charset="0"/>
                <a:ea typeface="Times New Roman" panose="02020603050405020304" pitchFamily="18" charset="0"/>
                <a:cs typeface="Times New Roman" panose="02020603050405020304" pitchFamily="18" charset="0"/>
              </a:rPr>
              <a:t>, M. (2019, October 30). Privacy and </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15000"/>
              </a:lnSpc>
              <a:spcBef>
                <a:spcPts val="0"/>
              </a:spcBef>
              <a:spcAft>
                <a:spcPts val="1000"/>
              </a:spcAft>
              <a:buNone/>
            </a:pPr>
            <a:r>
              <a:rPr lang="en-US" sz="170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700" dirty="0">
                <a:effectLst/>
                <a:latin typeface="Times New Roman" panose="02020603050405020304" pitchFamily="18" charset="0"/>
                <a:ea typeface="Times New Roman" panose="02020603050405020304" pitchFamily="18" charset="0"/>
                <a:cs typeface="Times New Roman" panose="02020603050405020304" pitchFamily="18" charset="0"/>
              </a:rPr>
              <a:t>Information Technology. Retrieved from https://plato.stanford.edu/entries/it-privacy/</a:t>
            </a:r>
          </a:p>
          <a:p>
            <a:pPr marL="0" marR="0">
              <a:lnSpc>
                <a:spcPct val="115000"/>
              </a:lnSpc>
              <a:spcBef>
                <a:spcPts val="0"/>
              </a:spcBef>
              <a:spcAft>
                <a:spcPts val="1000"/>
              </a:spcAft>
            </a:pPr>
            <a:r>
              <a:rPr lang="en-US" sz="1700" dirty="0" err="1">
                <a:effectLst/>
                <a:latin typeface="Times New Roman" panose="02020603050405020304" pitchFamily="18" charset="0"/>
                <a:ea typeface="Calibri" panose="020F0502020204030204" pitchFamily="34" charset="0"/>
                <a:cs typeface="Times New Roman" panose="02020603050405020304" pitchFamily="18" charset="0"/>
              </a:rPr>
              <a:t>Willden</a:t>
            </a: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 C. (2017, June 02). Netflix Shows - Dataset by Chase </a:t>
            </a:r>
            <a:r>
              <a:rPr lang="en-US" sz="1700" dirty="0" err="1">
                <a:latin typeface="Times New Roman" panose="02020603050405020304" pitchFamily="18" charset="0"/>
                <a:ea typeface="Calibri" panose="020F0502020204030204" pitchFamily="34" charset="0"/>
                <a:cs typeface="Times New Roman" panose="02020603050405020304" pitchFamily="18" charset="0"/>
              </a:rPr>
              <a:t>W</a:t>
            </a:r>
            <a:r>
              <a:rPr lang="en-US" sz="1700" dirty="0" err="1">
                <a:effectLst/>
                <a:latin typeface="Times New Roman" panose="02020603050405020304" pitchFamily="18" charset="0"/>
                <a:ea typeface="Calibri" panose="020F0502020204030204" pitchFamily="34" charset="0"/>
                <a:cs typeface="Times New Roman" panose="02020603050405020304" pitchFamily="18" charset="0"/>
              </a:rPr>
              <a:t>illden</a:t>
            </a: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 Retrieved from </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15000"/>
              </a:lnSpc>
              <a:spcBef>
                <a:spcPts val="0"/>
              </a:spcBef>
              <a:spcAft>
                <a:spcPts val="1000"/>
              </a:spcAft>
              <a:buNone/>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                 https://data.world/chasewillden/netflix-shows</a:t>
            </a:r>
          </a:p>
          <a:p>
            <a:pPr>
              <a:lnSpc>
                <a:spcPct val="115000"/>
              </a:lnSpc>
              <a:spcBef>
                <a:spcPts val="0"/>
              </a:spcBef>
              <a:spcAft>
                <a:spcPts val="1000"/>
              </a:spcAft>
            </a:pPr>
            <a:r>
              <a:rPr lang="en-US" sz="1700" dirty="0">
                <a:effectLst/>
                <a:latin typeface="Times New Roman" panose="02020603050405020304" pitchFamily="18" charset="0"/>
                <a:ea typeface="Calibri" panose="020F0502020204030204" pitchFamily="34" charset="0"/>
                <a:cs typeface="Times New Roman" panose="02020603050405020304" pitchFamily="18" charset="0"/>
              </a:rPr>
              <a:t>Yahoo Finance. (2021, September 22). Netflix, Inc. (NFLX) Company Profile &amp; Facts. </a:t>
            </a:r>
            <a:endParaRPr lang="en-US" sz="17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15000"/>
              </a:lnSpc>
              <a:spcBef>
                <a:spcPts val="0"/>
              </a:spcBef>
              <a:spcAft>
                <a:spcPts val="1000"/>
              </a:spcAft>
              <a:buNone/>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0">
              <a:lnSpc>
                <a:spcPct val="115000"/>
              </a:lnSpc>
              <a:spcBef>
                <a:spcPts val="0"/>
              </a:spcBef>
              <a:spcAft>
                <a:spcPts val="10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1800" dirty="0">
              <a:effectLst/>
              <a:latin typeface="Times New Roman" panose="02020603050405020304" pitchFamily="18" charset="0"/>
              <a:ea typeface="Calibri" panose="020F0502020204030204" pitchFamily="34" charset="0"/>
            </a:endParaRPr>
          </a:p>
          <a:p>
            <a:pPr marL="0" indent="0">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sz="2400" dirty="0"/>
          </a:p>
          <a:p>
            <a:pPr marL="0" indent="0">
              <a:buNone/>
            </a:pPr>
            <a:endParaRPr lang="en-US" sz="2400" dirty="0"/>
          </a:p>
        </p:txBody>
      </p:sp>
    </p:spTree>
    <p:extLst>
      <p:ext uri="{BB962C8B-B14F-4D97-AF65-F5344CB8AC3E}">
        <p14:creationId xmlns:p14="http://schemas.microsoft.com/office/powerpoint/2010/main" val="6408356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06343-326D-4648-98AD-54AA6907D806}"/>
              </a:ext>
            </a:extLst>
          </p:cNvPr>
          <p:cNvSpPr>
            <a:spLocks noGrp="1"/>
          </p:cNvSpPr>
          <p:nvPr>
            <p:ph type="title"/>
          </p:nvPr>
        </p:nvSpPr>
        <p:spPr>
          <a:xfrm>
            <a:off x="538655" y="979980"/>
            <a:ext cx="10515600" cy="1325563"/>
          </a:xfrm>
        </p:spPr>
        <p:txBody>
          <a:bodyPr/>
          <a:lstStyle/>
          <a:p>
            <a:pPr algn="ctr"/>
            <a:r>
              <a:rPr lang="en-US" b="1" dirty="0"/>
              <a:t>Company History</a:t>
            </a:r>
          </a:p>
        </p:txBody>
      </p:sp>
    </p:spTree>
    <p:extLst>
      <p:ext uri="{BB962C8B-B14F-4D97-AF65-F5344CB8AC3E}">
        <p14:creationId xmlns:p14="http://schemas.microsoft.com/office/powerpoint/2010/main" val="4283123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C8D85-3D2D-4D44-AB75-608FB6C20578}"/>
              </a:ext>
            </a:extLst>
          </p:cNvPr>
          <p:cNvSpPr>
            <a:spLocks noGrp="1"/>
          </p:cNvSpPr>
          <p:nvPr>
            <p:ph type="title"/>
          </p:nvPr>
        </p:nvSpPr>
        <p:spPr/>
        <p:txBody>
          <a:bodyPr/>
          <a:lstStyle/>
          <a:p>
            <a:pPr algn="ctr"/>
            <a:r>
              <a:rPr lang="en-US" b="1" dirty="0"/>
              <a:t>Objectives and Overview</a:t>
            </a:r>
          </a:p>
        </p:txBody>
      </p:sp>
      <p:sp>
        <p:nvSpPr>
          <p:cNvPr id="5" name="Content Placeholder 4">
            <a:extLst>
              <a:ext uri="{FF2B5EF4-FFF2-40B4-BE49-F238E27FC236}">
                <a16:creationId xmlns:a16="http://schemas.microsoft.com/office/drawing/2014/main" id="{7E6D7656-AA50-43A4-AAD9-1249A8AA1BF8}"/>
              </a:ext>
            </a:extLst>
          </p:cNvPr>
          <p:cNvSpPr>
            <a:spLocks noGrp="1"/>
          </p:cNvSpPr>
          <p:nvPr>
            <p:ph idx="1"/>
          </p:nvPr>
        </p:nvSpPr>
        <p:spPr/>
        <p:txBody>
          <a:bodyPr>
            <a:normAutofit fontScale="85000" lnSpcReduction="10000"/>
          </a:bodyPr>
          <a:lstStyle/>
          <a:p>
            <a:pPr marL="0" marR="0" indent="0" algn="ctr">
              <a:lnSpc>
                <a:spcPct val="115000"/>
              </a:lnSpc>
              <a:spcBef>
                <a:spcPts val="0"/>
              </a:spcBef>
              <a:spcAft>
                <a:spcPts val="100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OBJECTIVES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objective of this research paper is to determine what type of content is preferred by Netflix’s customer base. Analyzing the data on current user ratings will determine where funding should be spent to add and create content that customers will like. Predictive analytics will be used to determine at what pace movies and tv shows are added and if that trend will continue through 2022.</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gn="ctr">
              <a:lnSpc>
                <a:spcPct val="115000"/>
              </a:lnSpc>
              <a:spcBef>
                <a:spcPts val="0"/>
              </a:spcBef>
              <a:spcAft>
                <a:spcPts val="1000"/>
              </a:spcAft>
              <a:buNone/>
            </a:pPr>
            <a:r>
              <a:rPr lang="en-US" sz="1800" b="1" dirty="0">
                <a:effectLst/>
                <a:latin typeface="Calibri" panose="020F0502020204030204" pitchFamily="34" charset="0"/>
                <a:ea typeface="Calibri" panose="020F0502020204030204" pitchFamily="34" charset="0"/>
                <a:cs typeface="Times New Roman" panose="02020603050405020304" pitchFamily="18" charset="0"/>
              </a:rPr>
              <a:t>OVERVIEW OF STUDY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200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User ratings were taken from a subset of all available content available on Netflix. The dataset contains the title, rating, rating level, rating description, release year, user rating score and user rating size. The dataset contains 497 unique shows available on Netflix and includes content ranging from G to R.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1803283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34000" r="-3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D596D-A14D-441B-A270-D2D19A4B74DC}"/>
              </a:ext>
            </a:extLst>
          </p:cNvPr>
          <p:cNvSpPr>
            <a:spLocks noGrp="1"/>
          </p:cNvSpPr>
          <p:nvPr>
            <p:ph type="title"/>
          </p:nvPr>
        </p:nvSpPr>
        <p:spPr>
          <a:xfrm>
            <a:off x="838200" y="2541794"/>
            <a:ext cx="10515600" cy="1325563"/>
          </a:xfrm>
        </p:spPr>
        <p:txBody>
          <a:bodyPr>
            <a:normAutofit/>
          </a:bodyPr>
          <a:lstStyle/>
          <a:p>
            <a:pPr algn="ctr"/>
            <a:r>
              <a:rPr lang="en-US" sz="6000" b="1" dirty="0">
                <a:solidFill>
                  <a:schemeClr val="bg1"/>
                </a:solidFill>
                <a:effectLst>
                  <a:outerShdw blurRad="38100" dist="38100" dir="2700000" algn="tl">
                    <a:srgbClr val="000000">
                      <a:alpha val="43137"/>
                    </a:srgbClr>
                  </a:outerShdw>
                </a:effectLst>
              </a:rPr>
              <a:t>Data Usage</a:t>
            </a:r>
          </a:p>
        </p:txBody>
      </p:sp>
    </p:spTree>
    <p:extLst>
      <p:ext uri="{BB962C8B-B14F-4D97-AF65-F5344CB8AC3E}">
        <p14:creationId xmlns:p14="http://schemas.microsoft.com/office/powerpoint/2010/main" val="31568640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C8D85-3D2D-4D44-AB75-608FB6C20578}"/>
              </a:ext>
            </a:extLst>
          </p:cNvPr>
          <p:cNvSpPr>
            <a:spLocks noGrp="1"/>
          </p:cNvSpPr>
          <p:nvPr>
            <p:ph type="title"/>
          </p:nvPr>
        </p:nvSpPr>
        <p:spPr>
          <a:xfrm>
            <a:off x="838200" y="2661064"/>
            <a:ext cx="10515600" cy="1325563"/>
          </a:xfrm>
        </p:spPr>
        <p:txBody>
          <a:bodyPr/>
          <a:lstStyle/>
          <a:p>
            <a:pPr algn="ctr"/>
            <a:r>
              <a:rPr lang="en-US" b="1" dirty="0"/>
              <a:t>Business Questions</a:t>
            </a:r>
          </a:p>
        </p:txBody>
      </p:sp>
    </p:spTree>
    <p:extLst>
      <p:ext uri="{BB962C8B-B14F-4D97-AF65-F5344CB8AC3E}">
        <p14:creationId xmlns:p14="http://schemas.microsoft.com/office/powerpoint/2010/main" val="12795010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7C8D85-3D2D-4D44-AB75-608FB6C20578}"/>
              </a:ext>
            </a:extLst>
          </p:cNvPr>
          <p:cNvSpPr>
            <a:spLocks noGrp="1"/>
          </p:cNvSpPr>
          <p:nvPr>
            <p:ph type="title"/>
          </p:nvPr>
        </p:nvSpPr>
        <p:spPr>
          <a:xfrm>
            <a:off x="838200" y="901152"/>
            <a:ext cx="10515600" cy="1325563"/>
          </a:xfrm>
        </p:spPr>
        <p:txBody>
          <a:bodyPr/>
          <a:lstStyle/>
          <a:p>
            <a:pPr algn="ctr"/>
            <a:r>
              <a:rPr lang="en-US" b="1" dirty="0"/>
              <a:t>Hypothesis</a:t>
            </a:r>
          </a:p>
        </p:txBody>
      </p:sp>
      <p:sp>
        <p:nvSpPr>
          <p:cNvPr id="3" name="Content Placeholder 2">
            <a:extLst>
              <a:ext uri="{FF2B5EF4-FFF2-40B4-BE49-F238E27FC236}">
                <a16:creationId xmlns:a16="http://schemas.microsoft.com/office/drawing/2014/main" id="{FA1F1F56-9A2E-4332-9415-FC944D1456B9}"/>
              </a:ext>
            </a:extLst>
          </p:cNvPr>
          <p:cNvSpPr>
            <a:spLocks noGrp="1"/>
          </p:cNvSpPr>
          <p:nvPr>
            <p:ph idx="1"/>
          </p:nvPr>
        </p:nvSpPr>
        <p:spPr>
          <a:xfrm>
            <a:off x="838200" y="2692728"/>
            <a:ext cx="10515600" cy="2415299"/>
          </a:xfrm>
        </p:spPr>
        <p:txBody>
          <a:bodyPr/>
          <a:lstStyle/>
          <a:p>
            <a:pPr marL="0" marR="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H0: Rating has no effect on the way a user rates the show.</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15000"/>
              </a:lnSpc>
              <a:spcBef>
                <a:spcPts val="0"/>
              </a:spcBef>
              <a:spcAft>
                <a:spcPts val="10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H1: Shows with a mature rating have a higher user rating.</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p:txBody>
      </p:sp>
    </p:spTree>
    <p:extLst>
      <p:ext uri="{BB962C8B-B14F-4D97-AF65-F5344CB8AC3E}">
        <p14:creationId xmlns:p14="http://schemas.microsoft.com/office/powerpoint/2010/main" val="3647223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78A50DA-01D3-4E8C-AFA5-1DEC432CE257}"/>
              </a:ext>
            </a:extLst>
          </p:cNvPr>
          <p:cNvSpPr txBox="1"/>
          <p:nvPr/>
        </p:nvSpPr>
        <p:spPr>
          <a:xfrm>
            <a:off x="2412453" y="1140772"/>
            <a:ext cx="6093372" cy="369332"/>
          </a:xfrm>
          <a:prstGeom prst="rect">
            <a:avLst/>
          </a:prstGeom>
          <a:noFill/>
        </p:spPr>
        <p:txBody>
          <a:bodyPr wrap="square">
            <a:spAutoFit/>
          </a:bodyPr>
          <a:lstStyle/>
          <a:p>
            <a:r>
              <a:rPr lang="en-US" sz="1800" b="1" dirty="0">
                <a:effectLst/>
                <a:latin typeface="Calibri" panose="020F0502020204030204" pitchFamily="34" charset="0"/>
                <a:ea typeface="Calibri" panose="020F0502020204030204" pitchFamily="34" charset="0"/>
                <a:cs typeface="Times New Roman" panose="02020603050405020304" pitchFamily="18" charset="0"/>
              </a:rPr>
              <a:t>Statistical Analysis of Ratings vs User Score</a:t>
            </a:r>
            <a:endParaRPr lang="en-US" dirty="0"/>
          </a:p>
        </p:txBody>
      </p:sp>
      <p:pic>
        <p:nvPicPr>
          <p:cNvPr id="3074" name="Picture 1">
            <a:extLst>
              <a:ext uri="{FF2B5EF4-FFF2-40B4-BE49-F238E27FC236}">
                <a16:creationId xmlns:a16="http://schemas.microsoft.com/office/drawing/2014/main" id="{8D2CFCB7-3482-48DF-9E5D-78DEBCF1055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12453" y="1609496"/>
            <a:ext cx="7367094" cy="50199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52545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AAC056C-ACED-4797-AFE2-EF171346D0C3}"/>
              </a:ext>
            </a:extLst>
          </p:cNvPr>
          <p:cNvSpPr>
            <a:spLocks noChangeArrowheads="1"/>
          </p:cNvSpPr>
          <p:nvPr/>
        </p:nvSpPr>
        <p:spPr bwMode="auto">
          <a:xfrm>
            <a:off x="2816269" y="626776"/>
            <a:ext cx="5025735" cy="6771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latin typeface="Arial" panose="020B0604020202020204" pitchFamily="34" charset="0"/>
                <a:ea typeface="Calibri" panose="020F0502020204030204" pitchFamily="34" charset="0"/>
                <a:cs typeface="Times New Roman" panose="02020603050405020304" pitchFamily="18" charset="0"/>
              </a:rPr>
              <a:t>Box Plot of Rating by User rating score </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025" name="Picture 3">
            <a:extLst>
              <a:ext uri="{FF2B5EF4-FFF2-40B4-BE49-F238E27FC236}">
                <a16:creationId xmlns:a16="http://schemas.microsoft.com/office/drawing/2014/main" id="{2F1C4A20-BAF6-49F0-B1D9-0F583AA17E3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80040" y="1095162"/>
            <a:ext cx="7385143" cy="555411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659DDDE1-AF2D-425F-A4B7-8032F756C761}"/>
              </a:ext>
            </a:extLst>
          </p:cNvPr>
          <p:cNvSpPr>
            <a:spLocks noChangeArrowheads="1"/>
          </p:cNvSpPr>
          <p:nvPr/>
        </p:nvSpPr>
        <p:spPr bwMode="auto">
          <a:xfrm>
            <a:off x="0" y="4791075"/>
            <a:ext cx="12192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4419427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extLst>
              <a:ext uri="{BEBA8EAE-BF5A-486C-A8C5-ECC9F3942E4B}">
                <a14:imgProps xmlns:a14="http://schemas.microsoft.com/office/drawing/2010/main">
                  <a14:imgLayer r:embed="rId4">
                    <a14:imgEffect>
                      <a14:artisticPencilGrayscale/>
                    </a14:imgEffect>
                  </a14:imgLayer>
                </a14:imgProps>
              </a:ext>
            </a:extLst>
          </a:blip>
          <a:tile tx="0" ty="0" sx="100000" sy="100000" flip="none" algn="tl"/>
        </a:blip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87B2AD3-359E-4480-ABD9-6A6ACBA92C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64184" y="702706"/>
            <a:ext cx="6932065" cy="5452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7">
            <a:extLst>
              <a:ext uri="{FF2B5EF4-FFF2-40B4-BE49-F238E27FC236}">
                <a16:creationId xmlns:a16="http://schemas.microsoft.com/office/drawing/2014/main" id="{38BB3A4C-4E3D-431E-8185-E83DA247EB31}"/>
              </a:ext>
            </a:extLst>
          </p:cNvPr>
          <p:cNvSpPr txBox="1"/>
          <p:nvPr/>
        </p:nvSpPr>
        <p:spPr>
          <a:xfrm>
            <a:off x="1012933" y="310547"/>
            <a:ext cx="6093372" cy="392159"/>
          </a:xfrm>
          <a:prstGeom prst="rect">
            <a:avLst/>
          </a:prstGeom>
          <a:noFill/>
        </p:spPr>
        <p:txBody>
          <a:bodyPr wrap="square">
            <a:spAutoFit/>
          </a:bodyPr>
          <a:lstStyle/>
          <a:p>
            <a:pPr marL="0" marR="0" algn="ctr">
              <a:lnSpc>
                <a:spcPct val="115000"/>
              </a:lnSpc>
              <a:spcBef>
                <a:spcPts val="0"/>
              </a:spcBef>
              <a:spcAft>
                <a:spcPts val="10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Pie Chart of Ratings Distributions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95818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13501</TotalTime>
  <Words>1416</Words>
  <Application>Microsoft Office PowerPoint</Application>
  <PresentationFormat>Widescreen</PresentationFormat>
  <Paragraphs>62</Paragraphs>
  <Slides>13</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Times New Roman</vt:lpstr>
      <vt:lpstr>Office Theme</vt:lpstr>
      <vt:lpstr>Netflix Movies and TV Shows</vt:lpstr>
      <vt:lpstr>Company History</vt:lpstr>
      <vt:lpstr>Objectives and Overview</vt:lpstr>
      <vt:lpstr>Data Usage</vt:lpstr>
      <vt:lpstr>Business Questions</vt:lpstr>
      <vt:lpstr>Hypothesis</vt:lpstr>
      <vt:lpstr>PowerPoint Presentation</vt:lpstr>
      <vt:lpstr>PowerPoint Presentation</vt:lpstr>
      <vt:lpstr>PowerPoint Presentation</vt:lpstr>
      <vt:lpstr>PowerPoint Presentation</vt:lpstr>
      <vt:lpstr>Ethical Concerns</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Driven Innovation at UPS</dc:title>
  <dc:creator>Megan Murray : 03/25/2019</dc:creator>
  <cp:lastModifiedBy>Murray Laptop</cp:lastModifiedBy>
  <cp:revision>44</cp:revision>
  <dcterms:created xsi:type="dcterms:W3CDTF">2021-02-09T06:56:16Z</dcterms:created>
  <dcterms:modified xsi:type="dcterms:W3CDTF">2021-11-08T00:24:28Z</dcterms:modified>
</cp:coreProperties>
</file>

<file path=docProps/thumbnail.jpeg>
</file>